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sldIdLst>
    <p:sldId id="404" r:id="rId2"/>
    <p:sldId id="256" r:id="rId3"/>
    <p:sldId id="268" r:id="rId4"/>
    <p:sldId id="301" r:id="rId5"/>
    <p:sldId id="302" r:id="rId6"/>
    <p:sldId id="303" r:id="rId7"/>
    <p:sldId id="271" r:id="rId8"/>
    <p:sldId id="346" r:id="rId9"/>
    <p:sldId id="399" r:id="rId10"/>
    <p:sldId id="395" r:id="rId11"/>
    <p:sldId id="396" r:id="rId12"/>
    <p:sldId id="400" r:id="rId13"/>
    <p:sldId id="397" r:id="rId14"/>
    <p:sldId id="347" r:id="rId15"/>
    <p:sldId id="398" r:id="rId16"/>
    <p:sldId id="348" r:id="rId17"/>
    <p:sldId id="349" r:id="rId18"/>
    <p:sldId id="401" r:id="rId19"/>
    <p:sldId id="402" r:id="rId20"/>
    <p:sldId id="350" r:id="rId21"/>
    <p:sldId id="266" r:id="rId22"/>
    <p:sldId id="286" r:id="rId23"/>
    <p:sldId id="403" r:id="rId24"/>
    <p:sldId id="267" r:id="rId2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9900"/>
    <a:srgbClr val="FFFFFF"/>
    <a:srgbClr val="00FF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1" smtClean="0"/>
              <a:t>Click to edit Master subtitle style</a:t>
            </a:r>
            <a:endParaRPr lang="en-US" noProof="1"/>
          </a:p>
        </p:txBody>
      </p:sp>
      <p:sp>
        <p:nvSpPr>
          <p:cNvPr id="4" name="Rectangle 2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B9216-2B64-47E9-8022-44CF8ECEEE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1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361113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Rectangle 2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F771E-023A-451F-AA48-F093AC992D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1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4176450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Rectangle 2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3C60F-A286-4E38-B2AB-DD990659A5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1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4186930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Rectangle 2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B483A-2AE8-4648-9D45-E55C85F0E6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1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2752176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Rectangle 2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36F8B-8058-4C5B-9276-A5376042FF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1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2966912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Rectangle 2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3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56DD3-0E24-4AED-A217-547ACB5299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Rectangle 1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1767493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7" name="Rectangle 2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8" name="Rectangle 3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B3946-9512-46E4-9649-531CC8D98F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Rectangle 1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2060372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B7CB4-7574-46AC-A8D8-D92740ED69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Rectangle 1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3557477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08292-329A-476D-B5E0-2236ABEA3E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Rectangle 1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1265767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Rectangle 2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3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6AE07-0E4A-4995-AF68-D4E4BA5BB1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Rectangle 1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760955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Rectangle 2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3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E0D14-B27A-4C41-85DD-BCC690E606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Rectangle 1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3931110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dt" sz="half" idx="2"/>
          </p:nvPr>
        </p:nvSpPr>
        <p:spPr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 smtClean="0">
                <a:ea typeface="+mn-ea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1027" name="Rectangle 3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ea typeface="+mn-ea"/>
              </a:defRPr>
            </a:lvl1pPr>
          </a:lstStyle>
          <a:p>
            <a:pPr>
              <a:defRPr/>
            </a:pPr>
            <a:fld id="{FD12C87A-1336-4882-AEA0-F047BEFD48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0" y="0"/>
              <a:chExt cx="4027" cy="2085"/>
            </a:xfrm>
          </p:grpSpPr>
          <p:sp>
            <p:nvSpPr>
              <p:cNvPr id="1035" name="Freeform 6"/>
              <p:cNvSpPr>
                <a:spLocks noChangeArrowheads="1"/>
              </p:cNvSpPr>
              <p:nvPr/>
            </p:nvSpPr>
            <p:spPr bwMode="auto">
              <a:xfrm>
                <a:off x="0" y="41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5D5D8B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36" name="Freeform 7"/>
              <p:cNvSpPr>
                <a:spLocks noChangeArrowheads="1"/>
              </p:cNvSpPr>
              <p:nvPr/>
            </p:nvSpPr>
            <p:spPr bwMode="auto">
              <a:xfrm>
                <a:off x="2442" y="44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5D5D8B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37" name="Freeform 8"/>
              <p:cNvSpPr>
                <a:spLocks noChangeArrowheads="1"/>
              </p:cNvSpPr>
              <p:nvPr/>
            </p:nvSpPr>
            <p:spPr bwMode="auto">
              <a:xfrm>
                <a:off x="1172" y="111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4547D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" name="Freeform 9"/>
              <p:cNvSpPr>
                <a:spLocks noChangeArrowheads="1"/>
              </p:cNvSpPr>
              <p:nvPr/>
            </p:nvSpPr>
            <p:spPr bwMode="auto">
              <a:xfrm>
                <a:off x="1020" y="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39" name="Freeform 10"/>
              <p:cNvSpPr>
                <a:spLocks noChangeArrowheads="1"/>
              </p:cNvSpPr>
              <p:nvPr/>
            </p:nvSpPr>
            <p:spPr bwMode="auto">
              <a:xfrm>
                <a:off x="2773" y="8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A5A86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033" name="Freeform 11"/>
            <p:cNvSpPr>
              <a:spLocks noChangeArrowheads="1"/>
            </p:cNvSpPr>
            <p:nvPr/>
          </p:nvSpPr>
          <p:spPr bwMode="auto">
            <a:xfrm>
              <a:off x="3322" y="1341"/>
              <a:ext cx="1825" cy="1537"/>
            </a:xfrm>
            <a:custGeom>
              <a:avLst/>
              <a:gdLst>
                <a:gd name="T0" fmla="*/ 781 w 2296"/>
                <a:gd name="T1" fmla="*/ 1110 h 1469"/>
                <a:gd name="T2" fmla="*/ 1079 w 2296"/>
                <a:gd name="T3" fmla="*/ 1059 h 1469"/>
                <a:gd name="T4" fmla="*/ 1324 w 2296"/>
                <a:gd name="T5" fmla="*/ 1001 h 1469"/>
                <a:gd name="T6" fmla="*/ 1523 w 2296"/>
                <a:gd name="T7" fmla="*/ 939 h 1469"/>
                <a:gd name="T8" fmla="*/ 1669 w 2296"/>
                <a:gd name="T9" fmla="*/ 871 h 1469"/>
                <a:gd name="T10" fmla="*/ 1765 w 2296"/>
                <a:gd name="T11" fmla="*/ 791 h 1469"/>
                <a:gd name="T12" fmla="*/ 1816 w 2296"/>
                <a:gd name="T13" fmla="*/ 700 h 1469"/>
                <a:gd name="T14" fmla="*/ 1820 w 2296"/>
                <a:gd name="T15" fmla="*/ 586 h 1469"/>
                <a:gd name="T16" fmla="*/ 1781 w 2296"/>
                <a:gd name="T17" fmla="*/ 478 h 1469"/>
                <a:gd name="T18" fmla="*/ 1704 w 2296"/>
                <a:gd name="T19" fmla="*/ 381 h 1469"/>
                <a:gd name="T20" fmla="*/ 1596 w 2296"/>
                <a:gd name="T21" fmla="*/ 290 h 1469"/>
                <a:gd name="T22" fmla="*/ 1406 w 2296"/>
                <a:gd name="T23" fmla="*/ 164 h 1469"/>
                <a:gd name="T24" fmla="*/ 1281 w 2296"/>
                <a:gd name="T25" fmla="*/ 96 h 1469"/>
                <a:gd name="T26" fmla="*/ 1173 w 2296"/>
                <a:gd name="T27" fmla="*/ 45 h 1469"/>
                <a:gd name="T28" fmla="*/ 1100 w 2296"/>
                <a:gd name="T29" fmla="*/ 10 h 1469"/>
                <a:gd name="T30" fmla="*/ 1070 w 2296"/>
                <a:gd name="T31" fmla="*/ 0 h 1469"/>
                <a:gd name="T32" fmla="*/ 1315 w 2296"/>
                <a:gd name="T33" fmla="*/ 125 h 1469"/>
                <a:gd name="T34" fmla="*/ 1548 w 2296"/>
                <a:gd name="T35" fmla="*/ 267 h 1469"/>
                <a:gd name="T36" fmla="*/ 1644 w 2296"/>
                <a:gd name="T37" fmla="*/ 341 h 1469"/>
                <a:gd name="T38" fmla="*/ 1726 w 2296"/>
                <a:gd name="T39" fmla="*/ 421 h 1469"/>
                <a:gd name="T40" fmla="*/ 1777 w 2296"/>
                <a:gd name="T41" fmla="*/ 500 h 1469"/>
                <a:gd name="T42" fmla="*/ 1799 w 2296"/>
                <a:gd name="T43" fmla="*/ 586 h 1469"/>
                <a:gd name="T44" fmla="*/ 1781 w 2296"/>
                <a:gd name="T45" fmla="*/ 665 h 1469"/>
                <a:gd name="T46" fmla="*/ 1726 w 2296"/>
                <a:gd name="T47" fmla="*/ 734 h 1469"/>
                <a:gd name="T48" fmla="*/ 1639 w 2296"/>
                <a:gd name="T49" fmla="*/ 791 h 1469"/>
                <a:gd name="T50" fmla="*/ 1527 w 2296"/>
                <a:gd name="T51" fmla="*/ 837 h 1469"/>
                <a:gd name="T52" fmla="*/ 1389 w 2296"/>
                <a:gd name="T53" fmla="*/ 882 h 1469"/>
                <a:gd name="T54" fmla="*/ 1074 w 2296"/>
                <a:gd name="T55" fmla="*/ 950 h 1469"/>
                <a:gd name="T56" fmla="*/ 734 w 2296"/>
                <a:gd name="T57" fmla="*/ 1013 h 1469"/>
                <a:gd name="T58" fmla="*/ 414 w 2296"/>
                <a:gd name="T59" fmla="*/ 1076 h 1469"/>
                <a:gd name="T60" fmla="*/ 281 w 2296"/>
                <a:gd name="T61" fmla="*/ 1115 h 1469"/>
                <a:gd name="T62" fmla="*/ 164 w 2296"/>
                <a:gd name="T63" fmla="*/ 1155 h 1469"/>
                <a:gd name="T64" fmla="*/ 73 w 2296"/>
                <a:gd name="T65" fmla="*/ 1201 h 1469"/>
                <a:gd name="T66" fmla="*/ 17 w 2296"/>
                <a:gd name="T67" fmla="*/ 1258 h 1469"/>
                <a:gd name="T68" fmla="*/ 0 w 2296"/>
                <a:gd name="T69" fmla="*/ 1320 h 1469"/>
                <a:gd name="T70" fmla="*/ 21 w 2296"/>
                <a:gd name="T71" fmla="*/ 1388 h 1469"/>
                <a:gd name="T72" fmla="*/ 78 w 2296"/>
                <a:gd name="T73" fmla="*/ 1446 h 1469"/>
                <a:gd name="T74" fmla="*/ 156 w 2296"/>
                <a:gd name="T75" fmla="*/ 1491 h 1469"/>
                <a:gd name="T76" fmla="*/ 259 w 2296"/>
                <a:gd name="T77" fmla="*/ 1537 h 1469"/>
                <a:gd name="T78" fmla="*/ 172 w 2296"/>
                <a:gd name="T79" fmla="*/ 1479 h 1469"/>
                <a:gd name="T80" fmla="*/ 117 w 2296"/>
                <a:gd name="T81" fmla="*/ 1423 h 1469"/>
                <a:gd name="T82" fmla="*/ 95 w 2296"/>
                <a:gd name="T83" fmla="*/ 1366 h 1469"/>
                <a:gd name="T84" fmla="*/ 112 w 2296"/>
                <a:gd name="T85" fmla="*/ 1315 h 1469"/>
                <a:gd name="T86" fmla="*/ 169 w 2296"/>
                <a:gd name="T87" fmla="*/ 1264 h 1469"/>
                <a:gd name="T88" fmla="*/ 272 w 2296"/>
                <a:gd name="T89" fmla="*/ 1218 h 1469"/>
                <a:gd name="T90" fmla="*/ 419 w 2296"/>
                <a:gd name="T91" fmla="*/ 1173 h 1469"/>
                <a:gd name="T92" fmla="*/ 613 w 2296"/>
                <a:gd name="T93" fmla="*/ 1138 h 146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rgbClr val="56568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34" name="Freeform 12"/>
            <p:cNvSpPr>
              <a:spLocks noChangeArrowheads="1"/>
            </p:cNvSpPr>
            <p:nvPr/>
          </p:nvSpPr>
          <p:spPr bwMode="auto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776 h 1906"/>
                <a:gd name="T4" fmla="*/ 5758 w 5740"/>
                <a:gd name="T5" fmla="*/ 1776 h 1906"/>
                <a:gd name="T6" fmla="*/ 5758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029" name="Rectangle 13"/>
          <p:cNvSpPr>
            <a:spLocks noGrp="1" noRot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8" name="Rectangle 14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 smtClean="0">
                <a:ea typeface="+mn-ea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b="1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b="1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b="1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b="1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b="1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b="1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b="1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b="1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456749" y="1028700"/>
            <a:ext cx="8229600" cy="1143000"/>
          </a:xfrm>
          <a:ln>
            <a:miter/>
          </a:ln>
        </p:spPr>
        <p:txBody>
          <a:bodyPr/>
          <a:lstStyle/>
          <a:p>
            <a:pPr eaLnBrk="1" hangingPunct="1">
              <a:defRPr/>
            </a:pPr>
            <a:r>
              <a:rPr lang="sr-Cyrl-CS" alt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sr-Cyrl-CS" alt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sr-Cyrl-CS" alt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КОСТИ</a:t>
            </a:r>
            <a:r>
              <a:rPr lang="zh-CN" alt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sr-Cyrl-CS" alt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ЛИЦА</a:t>
            </a:r>
          </a:p>
        </p:txBody>
      </p:sp>
      <p:sp>
        <p:nvSpPr>
          <p:cNvPr id="7" name="Rectangle 4"/>
          <p:cNvSpPr txBox="1">
            <a:spLocks/>
          </p:cNvSpPr>
          <p:nvPr/>
        </p:nvSpPr>
        <p:spPr bwMode="auto">
          <a:xfrm>
            <a:off x="456749" y="2564904"/>
            <a:ext cx="4038600" cy="2044824"/>
          </a:xfrm>
          <a:prstGeom prst="rect">
            <a:avLst/>
          </a:prstGeom>
          <a:noFill/>
          <a:ln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Maxilla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Os palatinum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Fossa </a:t>
            </a:r>
            <a:r>
              <a:rPr lang="en-GB" altLang="en-US" sz="28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pterygopalatina</a:t>
            </a:r>
            <a:endParaRPr lang="sr-Latn-CS" altLang="en-US" sz="2800" dirty="0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445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457200" y="274638"/>
            <a:ext cx="8229600" cy="633412"/>
          </a:xfrm>
          <a:ln>
            <a:miter/>
          </a:ln>
        </p:spPr>
        <p:txBody>
          <a:bodyPr/>
          <a:lstStyle/>
          <a:p>
            <a:pPr eaLnBrk="1" hangingPunct="1">
              <a:defRPr/>
            </a:pPr>
            <a:r>
              <a:rPr lang="sr-Latn-C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MAXILLA – </a:t>
            </a:r>
            <a:r>
              <a:rPr lang="sr-Cyrl-C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ГОРЊА</a:t>
            </a:r>
            <a:r>
              <a:rPr lang="sr-Latn-C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ВИЛИЦА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908050"/>
            <a:ext cx="8642350" cy="5689600"/>
          </a:xfrm>
          <a:ln>
            <a:miter/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CORPUS MAXILLAE</a:t>
            </a:r>
            <a:endParaRPr lang="en-GB" altLang="en-US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Latn-CS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F. orbitalis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: sulcus infraorbitalis- canalis infraorbitalis (a. n. infraorbitalis),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предња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ивица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– m.infraorbitalis,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спољашња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ивица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– fissura orbitalis inferior,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унутрашња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ивица</a:t>
            </a: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r="37468" b="38194"/>
          <a:stretch>
            <a:fillRect/>
          </a:stretch>
        </p:blipFill>
        <p:spPr bwMode="auto">
          <a:xfrm>
            <a:off x="1763713" y="2463800"/>
            <a:ext cx="5073650" cy="436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457200" y="274638"/>
            <a:ext cx="8229600" cy="633412"/>
          </a:xfrm>
          <a:ln>
            <a:miter/>
          </a:ln>
        </p:spPr>
        <p:txBody>
          <a:bodyPr/>
          <a:lstStyle/>
          <a:p>
            <a:pPr eaLnBrk="1" hangingPunct="1">
              <a:defRPr/>
            </a:pPr>
            <a:r>
              <a:rPr lang="sr-Latn-C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MAXILLA – </a:t>
            </a:r>
            <a:r>
              <a:rPr lang="sr-Cyrl-C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ГОРЊА</a:t>
            </a:r>
            <a:r>
              <a:rPr lang="sr-Latn-C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ВИЛИЦА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908050"/>
            <a:ext cx="8642350" cy="5689600"/>
          </a:xfrm>
          <a:ln>
            <a:miter/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CORPUS MAXILLAE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F.infratemporalis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: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предњи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зид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инфратемпоралне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јаме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, tuber maxillae, foramina alveolaria (rr.alveolares superiores posteriores, a. alveolaris posterior superior), 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предња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ивица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,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заднја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ивица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,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горња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ивица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– fissura orbitalis inferior,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доња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ивица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–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три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кутнјака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и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m. buccinator.</a:t>
            </a:r>
          </a:p>
        </p:txBody>
      </p:sp>
      <p:pic>
        <p:nvPicPr>
          <p:cNvPr id="10244" name="Picture 133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2" t="10493" r="35597" b="8839"/>
          <a:stretch>
            <a:fillRect/>
          </a:stretch>
        </p:blipFill>
        <p:spPr bwMode="auto">
          <a:xfrm>
            <a:off x="4133850" y="2708275"/>
            <a:ext cx="4519613" cy="414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0" r="37537" b="37352"/>
          <a:stretch>
            <a:fillRect/>
          </a:stretch>
        </p:blipFill>
        <p:spPr bwMode="auto">
          <a:xfrm>
            <a:off x="684213" y="0"/>
            <a:ext cx="7981950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9498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457200" y="274638"/>
            <a:ext cx="8229600" cy="633412"/>
          </a:xfrm>
          <a:ln>
            <a:miter/>
          </a:ln>
        </p:spPr>
        <p:txBody>
          <a:bodyPr/>
          <a:lstStyle/>
          <a:p>
            <a:pPr eaLnBrk="1" hangingPunct="1">
              <a:defRPr/>
            </a:pPr>
            <a:r>
              <a:rPr lang="sr-Latn-C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MAXILLA – </a:t>
            </a:r>
            <a:r>
              <a:rPr lang="sr-Cyrl-C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ГОРЊА</a:t>
            </a:r>
            <a:r>
              <a:rPr lang="sr-Latn-C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ВИЛИЦА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908050"/>
            <a:ext cx="8642350" cy="5689600"/>
          </a:xfrm>
          <a:ln>
            <a:miter/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CORPUS MAXILLAE</a:t>
            </a:r>
          </a:p>
          <a:p>
            <a:pPr eaLnBrk="1" hangingPunct="1">
              <a:lnSpc>
                <a:spcPct val="90000"/>
              </a:lnSpc>
              <a:defRPr/>
            </a:pPr>
            <a:endParaRPr lang="en-GB" altLang="en-US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Latn-CS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F. nasalis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: hiatus maxillaris, sulcus lacrimalis , crista conchalis, celulae ethmoidales, sulcus palatinus major, </a:t>
            </a:r>
          </a:p>
        </p:txBody>
      </p:sp>
      <p:pic>
        <p:nvPicPr>
          <p:cNvPr id="11268" name="Picture 133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2" t="9926" r="30972" b="7086"/>
          <a:stretch>
            <a:fillRect/>
          </a:stretch>
        </p:blipFill>
        <p:spPr bwMode="auto">
          <a:xfrm>
            <a:off x="107503" y="2548554"/>
            <a:ext cx="4320311" cy="40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4" t="-639" r="37537" b="37746"/>
          <a:stretch>
            <a:fillRect/>
          </a:stretch>
        </p:blipFill>
        <p:spPr bwMode="auto">
          <a:xfrm>
            <a:off x="4427815" y="2543978"/>
            <a:ext cx="4681726" cy="4053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457200" y="274638"/>
            <a:ext cx="4330700" cy="561975"/>
          </a:xfrm>
          <a:ln>
            <a:miter/>
          </a:ln>
        </p:spPr>
        <p:txBody>
          <a:bodyPr/>
          <a:lstStyle/>
          <a:p>
            <a:pPr eaLnBrk="1" hangingPunct="1">
              <a:defRPr/>
            </a:pPr>
            <a:r>
              <a:rPr lang="sr-Latn-CS" altLang="en-US" sz="2800" noProof="1">
                <a:effectLst>
                  <a:outerShdw blurRad="38100" dist="38100" dir="2700000">
                    <a:srgbClr val="FFFFFF"/>
                  </a:outerShdw>
                </a:effectLst>
              </a:rPr>
              <a:t>MAXILLA </a:t>
            </a:r>
          </a:p>
        </p:txBody>
      </p:sp>
      <p:sp>
        <p:nvSpPr>
          <p:cNvPr id="11267" name="Rectangle 3"/>
          <p:cNvSpPr>
            <a:spLocks noGrp="1"/>
          </p:cNvSpPr>
          <p:nvPr>
            <p:ph type="body" idx="4294967295"/>
          </p:nvPr>
        </p:nvSpPr>
        <p:spPr>
          <a:xfrm>
            <a:off x="179388" y="908050"/>
            <a:ext cx="8785225" cy="5689600"/>
          </a:xfrm>
          <a:ln>
            <a:miter/>
          </a:ln>
        </p:spPr>
        <p:txBody>
          <a:bodyPr/>
          <a:lstStyle/>
          <a:p>
            <a:pPr eaLnBrk="1" hangingPunct="1">
              <a:defRPr/>
            </a:pPr>
            <a:r>
              <a:rPr lang="sr-Latn-CS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Processus frontalis</a:t>
            </a:r>
            <a:r>
              <a:rPr lang="sr-Latn-CS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: </a:t>
            </a:r>
            <a:r>
              <a:rPr lang="en-GB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/>
            </a:r>
            <a:br>
              <a:rPr lang="en-GB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crista lacrimalis anterior, </a:t>
            </a:r>
            <a:r>
              <a:rPr lang="en-GB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/>
            </a:r>
            <a:br>
              <a:rPr lang="en-GB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fossa sacci lacrimalis, </a:t>
            </a:r>
            <a:r>
              <a:rPr lang="en-GB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/>
            </a:r>
            <a:br>
              <a:rPr lang="en-GB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crista ethmoidalis</a:t>
            </a:r>
          </a:p>
          <a:p>
            <a:pPr eaLnBrk="1" hangingPunct="1">
              <a:defRPr/>
            </a:pPr>
            <a:r>
              <a:rPr lang="sr-Latn-CS" alt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Processus zygomaticus</a:t>
            </a: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5" r="38170" b="39178"/>
          <a:stretch>
            <a:fillRect/>
          </a:stretch>
        </p:blipFill>
        <p:spPr bwMode="auto">
          <a:xfrm>
            <a:off x="3995738" y="44450"/>
            <a:ext cx="4057650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133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2" t="10493" r="35597" b="8839"/>
          <a:stretch>
            <a:fillRect/>
          </a:stretch>
        </p:blipFill>
        <p:spPr bwMode="auto">
          <a:xfrm>
            <a:off x="469900" y="3662363"/>
            <a:ext cx="345440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133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2" t="9926" r="30972" b="7086"/>
          <a:stretch>
            <a:fillRect/>
          </a:stretch>
        </p:blipFill>
        <p:spPr bwMode="auto">
          <a:xfrm>
            <a:off x="5508625" y="3598863"/>
            <a:ext cx="3433763" cy="323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457200" y="274638"/>
            <a:ext cx="8229600" cy="561975"/>
          </a:xfrm>
          <a:ln>
            <a:miter/>
          </a:ln>
        </p:spPr>
        <p:txBody>
          <a:bodyPr/>
          <a:lstStyle/>
          <a:p>
            <a:pPr eaLnBrk="1" hangingPunct="1">
              <a:defRPr/>
            </a:pPr>
            <a:r>
              <a:rPr lang="sr-Latn-CS" altLang="en-US" sz="2800" noProof="1">
                <a:effectLst>
                  <a:outerShdw blurRad="38100" dist="38100" dir="2700000">
                    <a:srgbClr val="FFFFFF"/>
                  </a:outerShdw>
                </a:effectLst>
              </a:rPr>
              <a:t>MAXILLA </a:t>
            </a:r>
          </a:p>
        </p:txBody>
      </p:sp>
      <p:sp>
        <p:nvSpPr>
          <p:cNvPr id="11267" name="Rectangle 3"/>
          <p:cNvSpPr>
            <a:spLocks noGrp="1"/>
          </p:cNvSpPr>
          <p:nvPr>
            <p:ph type="body" idx="4294967295"/>
          </p:nvPr>
        </p:nvSpPr>
        <p:spPr>
          <a:xfrm>
            <a:off x="179388" y="765175"/>
            <a:ext cx="8785225" cy="5689600"/>
          </a:xfrm>
          <a:ln>
            <a:miter/>
          </a:ln>
        </p:spPr>
        <p:txBody>
          <a:bodyPr/>
          <a:lstStyle/>
          <a:p>
            <a:pPr eaLnBrk="1" hangingPunct="1">
              <a:defRPr/>
            </a:pPr>
            <a:r>
              <a:rPr lang="sr-Latn-CS" alt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Processus palatinus : 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en-GB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   </a:t>
            </a:r>
            <a:r>
              <a:rPr lang="sr-Cyrl-CS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Доња</a:t>
            </a:r>
            <a:r>
              <a:rPr lang="sr-Latn-CS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страна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: sulci palatini- a.palatina major, n.palatinus major, unutrašnja ivica – sutura palatina mediana- sutura intermaxillaris – fossa incisiva sa canalis incisivus (n.nasopalatinus Scarpe, aa.nasales posteriores septi), sutura palatina transversa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en-GB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   </a:t>
            </a:r>
            <a:r>
              <a:rPr lang="sr-Cyrl-CS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Горња</a:t>
            </a:r>
            <a:r>
              <a:rPr lang="sr-Latn-CS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страна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: crista nasalis (vomer)</a:t>
            </a:r>
          </a:p>
          <a:p>
            <a:pPr eaLnBrk="1" hangingPunct="1">
              <a:defRPr/>
            </a:pPr>
            <a:r>
              <a:rPr lang="sr-Latn-CS" alt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Processus alveolaris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: 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	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Arcus alveolaris, </a:t>
            </a:r>
            <a:r>
              <a:rPr lang="en-GB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/>
            </a:r>
            <a:br>
              <a:rPr lang="en-GB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r>
              <a:rPr lang="en-GB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	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alveoli dentales,</a:t>
            </a:r>
            <a:r>
              <a:rPr lang="en-GB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/>
            </a:r>
            <a:br>
              <a:rPr lang="en-GB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r>
              <a:rPr lang="en-GB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	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juga alveolaria, </a:t>
            </a:r>
            <a:r>
              <a:rPr lang="en-GB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/>
            </a:r>
            <a:br>
              <a:rPr lang="en-GB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r>
              <a:rPr lang="en-GB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	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septa interalveolaria,</a:t>
            </a:r>
            <a:r>
              <a:rPr lang="en-GB" alt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/>
            </a:r>
            <a:br>
              <a:rPr lang="en-GB" alt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r>
              <a:rPr lang="en-GB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	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septa interradicularia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Latn-CS" altLang="en-US" sz="2400" dirty="0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8" r="38312" b="38387"/>
          <a:stretch>
            <a:fillRect/>
          </a:stretch>
        </p:blipFill>
        <p:spPr bwMode="auto">
          <a:xfrm>
            <a:off x="4411663" y="3176588"/>
            <a:ext cx="4248150" cy="364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5" r="38170" b="39178"/>
          <a:stretch>
            <a:fillRect/>
          </a:stretch>
        </p:blipFill>
        <p:spPr bwMode="auto">
          <a:xfrm>
            <a:off x="684213" y="0"/>
            <a:ext cx="7777162" cy="667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457200" y="274638"/>
            <a:ext cx="8229600" cy="346075"/>
          </a:xfrm>
          <a:ln>
            <a:miter/>
          </a:ln>
        </p:spPr>
        <p:txBody>
          <a:bodyPr/>
          <a:lstStyle/>
          <a:p>
            <a:pPr eaLnBrk="1" hangingPunct="1">
              <a:defRPr/>
            </a:pPr>
            <a:r>
              <a:rPr lang="sr-Latn-CS" altLang="en-US" sz="28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OS PALATINUM – </a:t>
            </a:r>
            <a:r>
              <a:rPr lang="sr-Cyrl-CS" altLang="en-US" sz="28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НЕПЧАНА КОСТ</a:t>
            </a:r>
          </a:p>
        </p:txBody>
      </p:sp>
      <p:sp>
        <p:nvSpPr>
          <p:cNvPr id="14339" name="Rectangle 3"/>
          <p:cNvSpPr>
            <a:spLocks noGrp="1"/>
          </p:cNvSpPr>
          <p:nvPr>
            <p:ph type="body" idx="4294967295"/>
          </p:nvPr>
        </p:nvSpPr>
        <p:spPr>
          <a:xfrm>
            <a:off x="0" y="764704"/>
            <a:ext cx="8964613" cy="2592511"/>
          </a:xfrm>
          <a:ln>
            <a:miter/>
          </a:ln>
        </p:spPr>
        <p:txBody>
          <a:bodyPr/>
          <a:lstStyle/>
          <a:p>
            <a:pPr eaLnBrk="1" hangingPunct="1">
              <a:defRPr/>
            </a:pP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Гради носну, очну и птеригопалатинску дупљу</a:t>
            </a:r>
          </a:p>
          <a:p>
            <a:pPr eaLnBrk="1" hangingPunct="1">
              <a:defRPr/>
            </a:pPr>
            <a:endParaRPr lang="sr-Cyrl-CS" altLang="en-US" sz="2400" dirty="0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sr-Latn-CS" alt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Lamina horizontalis</a:t>
            </a:r>
            <a:endParaRPr lang="sr-Latn-CS" altLang="en-US" sz="2400" dirty="0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  <a:p>
            <a:pPr eaLnBrk="1" hangingPunct="1">
              <a:defRPr/>
            </a:pPr>
            <a:endParaRPr lang="sr-Latn-CS" altLang="en-US" sz="2400" dirty="0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sr-Latn-CS" alt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Lamina perpendicularis</a:t>
            </a:r>
          </a:p>
        </p:txBody>
      </p:sp>
      <p:pic>
        <p:nvPicPr>
          <p:cNvPr id="7" name="Picture 2" descr="https://sr.iliveok.com/sites/default/files/nebnaya_ko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412776"/>
            <a:ext cx="2792486" cy="279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5" r="38170" b="39178"/>
          <a:stretch>
            <a:fillRect/>
          </a:stretch>
        </p:blipFill>
        <p:spPr bwMode="auto">
          <a:xfrm>
            <a:off x="35496" y="3999084"/>
            <a:ext cx="3058947" cy="262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4" t="-639" r="37537" b="37746"/>
          <a:stretch>
            <a:fillRect/>
          </a:stretch>
        </p:blipFill>
        <p:spPr bwMode="auto">
          <a:xfrm>
            <a:off x="3408613" y="4201926"/>
            <a:ext cx="2764913" cy="239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8" t="15214" r="66423" b="42202"/>
          <a:stretch/>
        </p:blipFill>
        <p:spPr bwMode="auto">
          <a:xfrm>
            <a:off x="6487696" y="1401980"/>
            <a:ext cx="2258089" cy="279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0" r="37537" b="37352"/>
          <a:stretch>
            <a:fillRect/>
          </a:stretch>
        </p:blipFill>
        <p:spPr bwMode="auto">
          <a:xfrm>
            <a:off x="6242237" y="4201926"/>
            <a:ext cx="2862472" cy="2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457200" y="274638"/>
            <a:ext cx="8229600" cy="346075"/>
          </a:xfrm>
          <a:ln>
            <a:miter/>
          </a:ln>
        </p:spPr>
        <p:txBody>
          <a:bodyPr/>
          <a:lstStyle/>
          <a:p>
            <a:pPr eaLnBrk="1" hangingPunct="1">
              <a:defRPr/>
            </a:pPr>
            <a:r>
              <a:rPr lang="sr-Latn-CS" altLang="en-US" sz="28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OS PALATINUM – </a:t>
            </a:r>
            <a:r>
              <a:rPr lang="sr-Cyrl-CS" altLang="en-US" sz="28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НЕПЧАНА КОСТ</a:t>
            </a:r>
          </a:p>
        </p:txBody>
      </p:sp>
      <p:sp>
        <p:nvSpPr>
          <p:cNvPr id="14339" name="Rectangle 3"/>
          <p:cNvSpPr>
            <a:spLocks noGrp="1"/>
          </p:cNvSpPr>
          <p:nvPr>
            <p:ph type="body" idx="4294967295"/>
          </p:nvPr>
        </p:nvSpPr>
        <p:spPr>
          <a:xfrm>
            <a:off x="0" y="1052513"/>
            <a:ext cx="8964613" cy="5545137"/>
          </a:xfrm>
          <a:ln>
            <a:miter/>
          </a:ln>
        </p:spPr>
        <p:txBody>
          <a:bodyPr/>
          <a:lstStyle/>
          <a:p>
            <a:pPr eaLnBrk="1" hangingPunct="1">
              <a:defRPr/>
            </a:pPr>
            <a:r>
              <a:rPr lang="sr-Latn-CS" alt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Lamina horizontalis :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defRPr/>
            </a:pPr>
            <a:r>
              <a:rPr lang="sr-Latn-CS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F.nasalis: </a:t>
            </a:r>
            <a:r>
              <a:rPr lang="sr-Cyrl-CS" alt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под носне дупље</a:t>
            </a:r>
            <a:r>
              <a:rPr lang="sr-Latn-CS" alt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, crista nasalis</a:t>
            </a:r>
          </a:p>
          <a:p>
            <a:pPr eaLnBrk="1" hangingPunct="1">
              <a:defRPr/>
            </a:pPr>
            <a:r>
              <a:rPr lang="sr-Latn-CS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F.palatina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: foramen palatinus major (a.n.palatinus major), spina nasalis posterior, sutura palatina mediana, sutura palatina transversa, crista palatina (m.tensor veli palatini)</a:t>
            </a:r>
          </a:p>
        </p:txBody>
      </p:sp>
      <p:pic>
        <p:nvPicPr>
          <p:cNvPr id="4" name="Picture 2" descr="https://sr.iliveok.com/sites/default/files/nebnaya_ko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28216"/>
            <a:ext cx="2792486" cy="279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8" t="15214" r="66423" b="42202"/>
          <a:stretch/>
        </p:blipFill>
        <p:spPr bwMode="auto">
          <a:xfrm>
            <a:off x="3203848" y="3825081"/>
            <a:ext cx="2258089" cy="279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4" t="-639" r="37537" b="37746"/>
          <a:stretch>
            <a:fillRect/>
          </a:stretch>
        </p:blipFill>
        <p:spPr bwMode="auto">
          <a:xfrm>
            <a:off x="5921887" y="3933056"/>
            <a:ext cx="2764913" cy="239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6295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457200" y="274638"/>
            <a:ext cx="8229600" cy="346075"/>
          </a:xfrm>
          <a:ln>
            <a:miter/>
          </a:ln>
        </p:spPr>
        <p:txBody>
          <a:bodyPr/>
          <a:lstStyle/>
          <a:p>
            <a:pPr eaLnBrk="1" hangingPunct="1">
              <a:defRPr/>
            </a:pPr>
            <a:r>
              <a:rPr lang="sr-Latn-CS" altLang="en-US" sz="28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OS PALATINUM – </a:t>
            </a:r>
            <a:r>
              <a:rPr lang="sr-Cyrl-CS" altLang="en-US" sz="28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НЕПЧАНА КОСТ</a:t>
            </a:r>
          </a:p>
        </p:txBody>
      </p:sp>
      <p:sp>
        <p:nvSpPr>
          <p:cNvPr id="14339" name="Rectangle 3"/>
          <p:cNvSpPr>
            <a:spLocks noGrp="1"/>
          </p:cNvSpPr>
          <p:nvPr>
            <p:ph type="body" idx="4294967295"/>
          </p:nvPr>
        </p:nvSpPr>
        <p:spPr>
          <a:xfrm>
            <a:off x="0" y="1052513"/>
            <a:ext cx="8964613" cy="5545137"/>
          </a:xfrm>
          <a:ln>
            <a:miter/>
          </a:ln>
        </p:spPr>
        <p:txBody>
          <a:bodyPr/>
          <a:lstStyle/>
          <a:p>
            <a:pPr eaLnBrk="1" hangingPunct="1">
              <a:defRPr/>
            </a:pPr>
            <a:r>
              <a:rPr lang="sr-Latn-CS" alt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Lamina perpendicularis:</a:t>
            </a:r>
          </a:p>
          <a:p>
            <a:pPr eaLnBrk="1" hangingPunct="1">
              <a:defRPr/>
            </a:pPr>
            <a:r>
              <a:rPr lang="sr-Cyrl-CS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Унутрашња страна 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– f.nasalis : crista ethmoidalis, crista conchalis</a:t>
            </a:r>
          </a:p>
          <a:p>
            <a:pPr eaLnBrk="1" hangingPunct="1">
              <a:defRPr/>
            </a:pPr>
            <a:r>
              <a:rPr lang="sr-Cyrl-CS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Спољашња страна 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– f.maxillaris :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належе на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максилу и 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pr.pterygoideus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и гради унутрашњи зид птеригопалатинске јаме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defRPr/>
            </a:pPr>
            <a:r>
              <a:rPr lang="sr-Cyrl-CS" altLang="en-US" sz="24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Предња ивица 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– </a:t>
            </a:r>
            <a:r>
              <a:rPr lang="sr-Latn-CS" altLang="en-US" sz="2400" i="1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processus maxillaris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ka hiatus maxillaris</a:t>
            </a:r>
          </a:p>
          <a:p>
            <a:pPr eaLnBrk="1" hangingPunct="1">
              <a:defRPr/>
            </a:pPr>
            <a:r>
              <a:rPr lang="sr-Cyrl-CS" altLang="en-US" sz="24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Задња ивица 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– l.medialis pr.pterygoidei</a:t>
            </a:r>
          </a:p>
          <a:p>
            <a:pPr eaLnBrk="1" hangingPunct="1">
              <a:defRPr/>
            </a:pPr>
            <a:endParaRPr lang="sr-Latn-CS" altLang="en-US" sz="2400" dirty="0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4" t="-639" r="37537" b="37746"/>
          <a:stretch>
            <a:fillRect/>
          </a:stretch>
        </p:blipFill>
        <p:spPr bwMode="auto">
          <a:xfrm>
            <a:off x="4932040" y="3633621"/>
            <a:ext cx="3672408" cy="3179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s://sr.iliveok.com/sites/default/files/nebnaya_ko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599446"/>
            <a:ext cx="3213929" cy="3213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439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/>
          </p:cNvSpPr>
          <p:nvPr>
            <p:ph type="title" idx="4294967295"/>
          </p:nvPr>
        </p:nvSpPr>
        <p:spPr>
          <a:ln>
            <a:miter/>
          </a:ln>
        </p:spPr>
        <p:txBody>
          <a:bodyPr/>
          <a:lstStyle/>
          <a:p>
            <a:pPr eaLnBrk="1" hangingPunct="1">
              <a:defRPr/>
            </a:pPr>
            <a:r>
              <a:rPr lang="sr-Cyrl-CS" altLang="en-US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КОСТИ</a:t>
            </a:r>
            <a:r>
              <a:rPr lang="zh-CN" altLang="en-US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sr-Cyrl-CS" altLang="en-US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ЛИЦА</a:t>
            </a:r>
          </a:p>
        </p:txBody>
      </p:sp>
      <p:sp>
        <p:nvSpPr>
          <p:cNvPr id="3075" name="Rectangle 4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  <a:ln>
            <a:miter/>
          </a:ln>
        </p:spPr>
        <p:txBody>
          <a:bodyPr/>
          <a:lstStyle/>
          <a:p>
            <a:pPr algn="ctr" eaLnBrk="1" hangingPunct="1">
              <a:defRPr/>
            </a:pPr>
            <a:r>
              <a:rPr lang="sr-Cyrl-CS" altLang="en-US" sz="2800" b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Парне</a:t>
            </a:r>
            <a:r>
              <a:rPr lang="sr-Latn-CS" altLang="en-US" sz="2800" b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:</a:t>
            </a:r>
            <a:r>
              <a:rPr lang="sr-Latn-CS" altLang="en-US" sz="280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altLang="en-US" sz="28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Maxilla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altLang="en-US" sz="28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Os palatinum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altLang="en-US" sz="28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Os zygomaticum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altLang="en-US" sz="28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Os nasale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altLang="en-US" sz="28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Os lacrimale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altLang="en-US" sz="28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Concha nasalis inferior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Latn-CS" altLang="en-US" sz="2800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076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648200" y="1600200"/>
            <a:ext cx="4038600" cy="4525963"/>
          </a:xfrm>
          <a:ln>
            <a:miter/>
          </a:ln>
        </p:spPr>
        <p:txBody>
          <a:bodyPr/>
          <a:lstStyle/>
          <a:p>
            <a:pPr algn="ctr" eaLnBrk="1" hangingPunct="1">
              <a:defRPr/>
            </a:pPr>
            <a:r>
              <a:rPr lang="sr-Cyrl-CS" altLang="en-US" sz="2800" b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Непарне</a:t>
            </a:r>
            <a:r>
              <a:rPr lang="sr-Latn-CS" altLang="en-US" sz="2800" b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defRPr/>
            </a:pPr>
            <a:r>
              <a:rPr lang="sr-Latn-CS" altLang="en-US" sz="28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Mandibula</a:t>
            </a:r>
          </a:p>
          <a:p>
            <a:pPr eaLnBrk="1" hangingPunct="1">
              <a:defRPr/>
            </a:pPr>
            <a:r>
              <a:rPr lang="sr-Latn-CS" altLang="en-US" sz="28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Vomer</a:t>
            </a:r>
          </a:p>
          <a:p>
            <a:pPr eaLnBrk="1" hangingPunct="1">
              <a:defRPr/>
            </a:pPr>
            <a:r>
              <a:rPr lang="sr-Latn-CS" altLang="en-US" sz="28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Os hyoideum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457200" y="274638"/>
            <a:ext cx="8229600" cy="561975"/>
          </a:xfrm>
          <a:ln>
            <a:miter/>
          </a:ln>
        </p:spPr>
        <p:txBody>
          <a:bodyPr/>
          <a:lstStyle/>
          <a:p>
            <a:pPr eaLnBrk="1" hangingPunct="1">
              <a:defRPr/>
            </a:pPr>
            <a:r>
              <a:rPr lang="sr-Latn-CS" altLang="en-US" sz="2800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2" charset="0"/>
              </a:rPr>
              <a:t>OS PALATINUM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4294967295"/>
          </p:nvPr>
        </p:nvSpPr>
        <p:spPr>
          <a:xfrm>
            <a:off x="277018" y="836613"/>
            <a:ext cx="8589963" cy="5616575"/>
          </a:xfrm>
          <a:ln>
            <a:miter/>
          </a:ln>
        </p:spPr>
        <p:txBody>
          <a:bodyPr/>
          <a:lstStyle/>
          <a:p>
            <a:pPr eaLnBrk="1" hangingPunct="1">
              <a:defRPr/>
            </a:pPr>
            <a:r>
              <a:rPr lang="sr-Latn-CS" alt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Lamina perpendicularis</a:t>
            </a:r>
            <a:r>
              <a:rPr lang="sr-Latn-CS" alt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:</a:t>
            </a:r>
            <a:endParaRPr lang="sr-Cyrl-CS" altLang="en-US" sz="2400" noProof="1" smtClean="0">
              <a:solidFill>
                <a:srgbClr val="00FF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itchFamily="2" charset="0"/>
            </a:endParaRPr>
          </a:p>
          <a:p>
            <a:pPr eaLnBrk="1" hangingPunct="1">
              <a:defRPr/>
            </a:pPr>
            <a:r>
              <a:rPr lang="sr-Cyrl-CS" altLang="en-US" sz="2400" noProof="1" smtClean="0">
                <a:solidFill>
                  <a:srgbClr val="00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2" charset="0"/>
              </a:rPr>
              <a:t>Горња </a:t>
            </a:r>
            <a:r>
              <a:rPr lang="sr-Cyrl-CS" altLang="en-US" sz="2400" noProof="1">
                <a:solidFill>
                  <a:srgbClr val="00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2" charset="0"/>
              </a:rPr>
              <a:t>ивица</a:t>
            </a:r>
            <a:r>
              <a:rPr lang="sr-Latn-CS" altLang="en-US" sz="2400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2" charset="0"/>
              </a:rPr>
              <a:t>: incisura sphenopalatina- foramen sphenopalatinum (a.sphenopalatina, rr.nasales posteriores superiores laterales et mediales ). </a:t>
            </a:r>
            <a:r>
              <a:rPr lang="sr-Cyrl-CS" altLang="en-US" sz="2400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2" charset="0"/>
              </a:rPr>
              <a:t>Предњи наставак </a:t>
            </a:r>
            <a:r>
              <a:rPr lang="sr-Latn-CS" altLang="en-US" sz="2400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2" charset="0"/>
              </a:rPr>
              <a:t>– </a:t>
            </a:r>
            <a:r>
              <a:rPr lang="sr-Cyrl-CS" altLang="en-US" sz="2400" i="1" u="sng" noProof="1">
                <a:solidFill>
                  <a:srgbClr val="FF99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2" charset="0"/>
              </a:rPr>
              <a:t>под орбите</a:t>
            </a:r>
            <a:r>
              <a:rPr lang="sr-Latn-CS" altLang="en-US" sz="2400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2" charset="0"/>
              </a:rPr>
              <a:t>. </a:t>
            </a:r>
            <a:r>
              <a:rPr lang="sr-Cyrl-CS" altLang="en-US" sz="2400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2" charset="0"/>
              </a:rPr>
              <a:t>Задњи наставак </a:t>
            </a:r>
            <a:r>
              <a:rPr lang="sr-Latn-CS" altLang="en-US" sz="2400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2" charset="0"/>
              </a:rPr>
              <a:t>– </a:t>
            </a:r>
            <a:r>
              <a:rPr lang="sr-Latn-CS" altLang="en-US" sz="2400" i="1" u="sng" noProof="1">
                <a:solidFill>
                  <a:srgbClr val="FF99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2" charset="0"/>
              </a:rPr>
              <a:t>pr.sphenoidalis</a:t>
            </a:r>
            <a:r>
              <a:rPr lang="sr-Latn-CS" altLang="en-US" sz="2400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2" charset="0"/>
              </a:rPr>
              <a:t>- </a:t>
            </a:r>
            <a:r>
              <a:rPr lang="sr-Cyrl-CS" altLang="en-US" sz="2400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2" charset="0"/>
              </a:rPr>
              <a:t>на унутрашњу страну корена</a:t>
            </a:r>
            <a:r>
              <a:rPr lang="sr-Latn-CS" altLang="en-US" sz="2400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2" charset="0"/>
              </a:rPr>
              <a:t> pr.pterygoideusa.</a:t>
            </a:r>
          </a:p>
          <a:p>
            <a:pPr eaLnBrk="1" hangingPunct="1">
              <a:defRPr/>
            </a:pPr>
            <a:r>
              <a:rPr lang="sr-Cyrl-CS" altLang="en-US" sz="2400" noProof="1">
                <a:solidFill>
                  <a:srgbClr val="00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2" charset="0"/>
              </a:rPr>
              <a:t>Доња ивица</a:t>
            </a:r>
            <a:r>
              <a:rPr lang="sr-Latn-CS" altLang="en-US" sz="2400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2" charset="0"/>
              </a:rPr>
              <a:t>: </a:t>
            </a:r>
            <a:r>
              <a:rPr lang="sr-Cyrl-CS" altLang="en-US" sz="2400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2" charset="0"/>
              </a:rPr>
              <a:t>Од задњег караја </a:t>
            </a:r>
            <a:r>
              <a:rPr lang="sr-Latn-CS" altLang="en-US" sz="2400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2" charset="0"/>
              </a:rPr>
              <a:t>- </a:t>
            </a:r>
            <a:r>
              <a:rPr lang="sr-Latn-CS" altLang="en-US" sz="2400" i="1" u="sng" noProof="1">
                <a:solidFill>
                  <a:srgbClr val="FF99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2" charset="0"/>
              </a:rPr>
              <a:t>pr. pyramidalis</a:t>
            </a:r>
            <a:r>
              <a:rPr lang="sr-Latn-CS" altLang="en-US" sz="2400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2" charset="0"/>
              </a:rPr>
              <a:t> – </a:t>
            </a:r>
            <a:r>
              <a:rPr lang="sr-Cyrl-CS" altLang="en-US" sz="2400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2" charset="0"/>
              </a:rPr>
              <a:t>у</a:t>
            </a:r>
            <a:r>
              <a:rPr lang="sr-Latn-CS" altLang="en-US" sz="2400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2" charset="0"/>
              </a:rPr>
              <a:t> incisura pterygoidea.</a:t>
            </a:r>
          </a:p>
        </p:txBody>
      </p:sp>
      <p:pic>
        <p:nvPicPr>
          <p:cNvPr id="4" name="Picture 2" descr="https://sr.iliveok.com/sites/default/files/nebnaya_ko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601965"/>
            <a:ext cx="3167955" cy="3167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4" t="-639" r="37537" b="37746"/>
          <a:stretch>
            <a:fillRect/>
          </a:stretch>
        </p:blipFill>
        <p:spPr bwMode="auto">
          <a:xfrm>
            <a:off x="4644008" y="3394165"/>
            <a:ext cx="3898776" cy="337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0" r="37537" b="37352"/>
          <a:stretch>
            <a:fillRect/>
          </a:stretch>
        </p:blipFill>
        <p:spPr bwMode="auto">
          <a:xfrm>
            <a:off x="683568" y="44624"/>
            <a:ext cx="7981950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457200" y="274638"/>
            <a:ext cx="8229600" cy="561975"/>
          </a:xfrm>
          <a:ln>
            <a:miter/>
          </a:ln>
        </p:spPr>
        <p:txBody>
          <a:bodyPr/>
          <a:lstStyle/>
          <a:p>
            <a:pPr eaLnBrk="1" hangingPunct="1">
              <a:defRPr/>
            </a:pPr>
            <a:r>
              <a:rPr lang="sr-Latn-CS" altLang="en-US" sz="2400" noProof="1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2" charset="0"/>
              </a:rPr>
              <a:t>FOSSA PTERYGOPALATINA</a:t>
            </a:r>
          </a:p>
        </p:txBody>
      </p:sp>
      <p:sp>
        <p:nvSpPr>
          <p:cNvPr id="50179" name="Rectangle 3"/>
          <p:cNvSpPr>
            <a:spLocks noGrp="1"/>
          </p:cNvSpPr>
          <p:nvPr>
            <p:ph type="body" idx="4294967295"/>
          </p:nvPr>
        </p:nvSpPr>
        <p:spPr>
          <a:xfrm>
            <a:off x="0" y="908050"/>
            <a:ext cx="9144000" cy="5689600"/>
          </a:xfrm>
          <a:ln>
            <a:miter/>
          </a:ln>
        </p:spPr>
        <p:txBody>
          <a:bodyPr/>
          <a:lstStyle/>
          <a:p>
            <a:pPr eaLnBrk="1" hangingPunct="1">
              <a:defRPr/>
            </a:pPr>
            <a:r>
              <a:rPr lang="sr-Cyrl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Четворострана</a:t>
            </a:r>
            <a:r>
              <a:rPr lang="sr-Latn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пирамида</a:t>
            </a:r>
            <a:r>
              <a:rPr lang="sr-Latn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са</a:t>
            </a:r>
            <a:r>
              <a:rPr lang="sr-Latn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врхом</a:t>
            </a:r>
            <a:r>
              <a:rPr lang="sr-Latn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наниже</a:t>
            </a:r>
          </a:p>
          <a:p>
            <a:pPr eaLnBrk="1" hangingPunct="1">
              <a:defRPr/>
            </a:pPr>
            <a:r>
              <a:rPr lang="sr-Cyrl-CS" alt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Предњи</a:t>
            </a:r>
            <a:r>
              <a:rPr lang="sr-Latn-CS" alt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зид</a:t>
            </a:r>
            <a:r>
              <a:rPr lang="sr-Latn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: tuber maxillae</a:t>
            </a:r>
            <a:r>
              <a:rPr lang="en-GB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(facies infratemporalis maxillae</a:t>
            </a:r>
            <a:r>
              <a:rPr lang="sr-Latn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,</a:t>
            </a:r>
            <a:br>
              <a:rPr lang="sr-Latn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r>
              <a:rPr lang="en-GB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                      </a:t>
            </a:r>
            <a:r>
              <a:rPr lang="sr-Latn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pr</a:t>
            </a:r>
            <a:r>
              <a:rPr lang="en-GB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.</a:t>
            </a:r>
            <a:r>
              <a:rPr lang="sr-Latn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orbitalis ossis palatin</a:t>
            </a:r>
            <a:r>
              <a:rPr lang="en-GB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i, </a:t>
            </a:r>
            <a:r>
              <a:rPr lang="sr-Latn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fissura orbitalis inferior</a:t>
            </a:r>
          </a:p>
          <a:p>
            <a:pPr eaLnBrk="1" hangingPunct="1">
              <a:defRPr/>
            </a:pPr>
            <a:r>
              <a:rPr lang="sr-Cyrl-CS" alt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Задњи</a:t>
            </a:r>
            <a:r>
              <a:rPr lang="sr-Latn-CS" alt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зид</a:t>
            </a:r>
            <a:r>
              <a:rPr lang="sr-Latn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: processus  pterygoideus (</a:t>
            </a:r>
            <a:r>
              <a:rPr lang="sr-Cyrl-RS" altLang="en-US" sz="2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корен</a:t>
            </a:r>
            <a:r>
              <a:rPr lang="en-GB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, </a:t>
            </a:r>
            <a:r>
              <a:rPr lang="sr-Cyrl-CS" altLang="en-US" sz="2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предња</a:t>
            </a:r>
            <a:r>
              <a:rPr lang="sr-Latn-CS" altLang="en-US" sz="2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ивица</a:t>
            </a:r>
            <a:r>
              <a:rPr lang="sr-Latn-CS" altLang="en-US" sz="2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), </a:t>
            </a:r>
          </a:p>
          <a:p>
            <a:pPr eaLnBrk="1" hangingPunct="1">
              <a:defRPr/>
            </a:pPr>
            <a:r>
              <a:rPr lang="sr-Latn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                   </a:t>
            </a:r>
            <a:r>
              <a:rPr lang="sr-Cyrl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Latn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facies maxillaris alae majoris</a:t>
            </a:r>
          </a:p>
          <a:p>
            <a:pPr eaLnBrk="1" hangingPunct="1">
              <a:defRPr/>
            </a:pPr>
            <a:r>
              <a:rPr lang="sr-Latn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                   </a:t>
            </a:r>
            <a:r>
              <a:rPr lang="sr-Cyrl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Latn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foramen rotundum, canalis pterygoideus (GPP)</a:t>
            </a:r>
          </a:p>
          <a:p>
            <a:pPr eaLnBrk="1" hangingPunct="1">
              <a:defRPr/>
            </a:pPr>
            <a:r>
              <a:rPr lang="sr-Cyrl-CS" alt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Спољни</a:t>
            </a:r>
            <a:r>
              <a:rPr lang="sr-Latn-CS" alt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зид</a:t>
            </a:r>
            <a:r>
              <a:rPr lang="sr-Latn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: fissura pterygomaxillaris</a:t>
            </a:r>
          </a:p>
          <a:p>
            <a:pPr eaLnBrk="1" hangingPunct="1">
              <a:defRPr/>
            </a:pPr>
            <a:r>
              <a:rPr lang="sr-Cyrl-CS" alt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Унутрашњи</a:t>
            </a:r>
            <a:r>
              <a:rPr lang="sr-Latn-CS" alt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зид</a:t>
            </a:r>
            <a:r>
              <a:rPr lang="sr-Latn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: lamina perpendicularis ossis palatini</a:t>
            </a:r>
          </a:p>
          <a:p>
            <a:pPr eaLnBrk="1" hangingPunct="1">
              <a:defRPr/>
            </a:pPr>
            <a:r>
              <a:rPr lang="sr-Latn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                          </a:t>
            </a:r>
            <a:r>
              <a:rPr lang="sr-Cyrl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    </a:t>
            </a:r>
            <a:r>
              <a:rPr lang="sr-Latn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foramen sphenopalatinum</a:t>
            </a:r>
          </a:p>
          <a:p>
            <a:pPr eaLnBrk="1" hangingPunct="1">
              <a:defRPr/>
            </a:pPr>
            <a:r>
              <a:rPr lang="sr-Cyrl-CS" alt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База</a:t>
            </a:r>
            <a:r>
              <a:rPr lang="sr-Latn-CS" alt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или</a:t>
            </a:r>
            <a:r>
              <a:rPr lang="sr-Latn-CS" alt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кров</a:t>
            </a:r>
            <a:r>
              <a:rPr lang="sr-Latn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: corpus ossis sphenoidalis (</a:t>
            </a:r>
            <a:r>
              <a:rPr lang="sr-Cyrl-CS" altLang="en-US" sz="2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доња</a:t>
            </a:r>
            <a:r>
              <a:rPr lang="sr-Latn-CS" altLang="en-US" sz="2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страна</a:t>
            </a:r>
            <a:r>
              <a:rPr lang="sr-Latn-CS" altLang="en-US" sz="2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)</a:t>
            </a:r>
          </a:p>
          <a:p>
            <a:pPr eaLnBrk="1" hangingPunct="1">
              <a:defRPr/>
            </a:pPr>
            <a:r>
              <a:rPr lang="sr-Cyrl-CS" alt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Врх</a:t>
            </a:r>
            <a:r>
              <a:rPr lang="sr-Latn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: canalis palatinus major- sa usnom dupljom</a:t>
            </a:r>
          </a:p>
          <a:p>
            <a:pPr eaLnBrk="1" hangingPunct="1">
              <a:defRPr/>
            </a:pPr>
            <a:r>
              <a:rPr lang="sr-Cyrl-CS" alt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Садржај</a:t>
            </a:r>
            <a:r>
              <a:rPr lang="sr-Latn-CS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: n maxillaris, a maxillaris, ganglion pterygopalatinum</a:t>
            </a:r>
          </a:p>
          <a:p>
            <a:pPr eaLnBrk="1" hangingPunct="1">
              <a:defRPr/>
            </a:pPr>
            <a:endParaRPr lang="sr-Latn-CS" altLang="en-US" sz="2400" b="1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0" r="37537" b="37352"/>
          <a:stretch>
            <a:fillRect/>
          </a:stretch>
        </p:blipFill>
        <p:spPr bwMode="auto">
          <a:xfrm>
            <a:off x="683568" y="44624"/>
            <a:ext cx="7981950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3683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3" r="37389" b="38190"/>
          <a:stretch>
            <a:fillRect/>
          </a:stretch>
        </p:blipFill>
        <p:spPr bwMode="auto">
          <a:xfrm>
            <a:off x="684213" y="0"/>
            <a:ext cx="7939087" cy="675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5" r="38170" b="39178"/>
          <a:stretch>
            <a:fillRect/>
          </a:stretch>
        </p:blipFill>
        <p:spPr bwMode="auto">
          <a:xfrm>
            <a:off x="684213" y="0"/>
            <a:ext cx="7777162" cy="667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41" t="13126" r="15625" b="12811"/>
          <a:stretch>
            <a:fillRect/>
          </a:stretch>
        </p:blipFill>
        <p:spPr bwMode="auto">
          <a:xfrm>
            <a:off x="857250" y="85725"/>
            <a:ext cx="7715250" cy="677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56" t="12187" r="16211" b="10001"/>
          <a:stretch>
            <a:fillRect/>
          </a:stretch>
        </p:blipFill>
        <p:spPr bwMode="auto">
          <a:xfrm>
            <a:off x="1571625" y="0"/>
            <a:ext cx="6523038" cy="652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84" t="17812" r="16211" b="10001"/>
          <a:stretch>
            <a:fillRect/>
          </a:stretch>
        </p:blipFill>
        <p:spPr bwMode="auto">
          <a:xfrm>
            <a:off x="928688" y="257175"/>
            <a:ext cx="7286625" cy="660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1" r="37468" b="38194"/>
          <a:stretch>
            <a:fillRect/>
          </a:stretch>
        </p:blipFill>
        <p:spPr bwMode="auto">
          <a:xfrm>
            <a:off x="468313" y="76200"/>
            <a:ext cx="802640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457200" y="274638"/>
            <a:ext cx="8229600" cy="633412"/>
          </a:xfrm>
          <a:ln>
            <a:miter/>
          </a:ln>
        </p:spPr>
        <p:txBody>
          <a:bodyPr/>
          <a:lstStyle/>
          <a:p>
            <a:pPr eaLnBrk="1" hangingPunct="1">
              <a:defRPr/>
            </a:pPr>
            <a:r>
              <a:rPr lang="sr-Latn-C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MAXILLA – </a:t>
            </a:r>
            <a:r>
              <a:rPr lang="sr-Cyrl-C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ГОРЊА</a:t>
            </a:r>
            <a:r>
              <a:rPr lang="sr-Latn-C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ВИЛИЦА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908050"/>
            <a:ext cx="8642350" cy="5689600"/>
          </a:xfrm>
          <a:ln>
            <a:miter/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CORPUS MAXILLAE</a:t>
            </a:r>
            <a:endParaRPr lang="en-GB" altLang="en-U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RS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НАСТАВЦИ:</a:t>
            </a:r>
            <a:br>
              <a:rPr lang="sr-Cyrl-RS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sr-Cyrl-RS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</a:t>
            </a:r>
            <a:r>
              <a:rPr lang="en-GB" altLang="en-US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processus</a:t>
            </a:r>
            <a:r>
              <a:rPr lang="en-GB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altLang="en-US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frontalis</a:t>
            </a:r>
            <a:r>
              <a:rPr lang="en-GB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</a:t>
            </a:r>
            <a:r>
              <a:rPr lang="en-GB" altLang="en-US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processus</a:t>
            </a:r>
            <a:r>
              <a:rPr lang="en-GB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altLang="en-US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zygomaticus</a:t>
            </a:r>
            <a:r>
              <a:rPr lang="en-GB" alt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alt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</a:t>
            </a:r>
            <a:r>
              <a:rPr lang="en-GB" altLang="en-US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processus</a:t>
            </a:r>
            <a:r>
              <a:rPr lang="en-GB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altLang="en-US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alveolaris</a:t>
            </a:r>
            <a:r>
              <a:rPr lang="en-GB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</a:t>
            </a:r>
            <a:r>
              <a:rPr lang="en-GB" altLang="en-US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processus</a:t>
            </a:r>
            <a:r>
              <a:rPr lang="en-GB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altLang="en-US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palatinus</a:t>
            </a:r>
            <a:endParaRPr lang="en-GB" altLang="en-U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5" r="38170" b="39178"/>
          <a:stretch>
            <a:fillRect/>
          </a:stretch>
        </p:blipFill>
        <p:spPr bwMode="auto">
          <a:xfrm>
            <a:off x="4930001" y="873043"/>
            <a:ext cx="3139358" cy="2693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33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2" t="10493" r="35597" b="8839"/>
          <a:stretch>
            <a:fillRect/>
          </a:stretch>
        </p:blipFill>
        <p:spPr bwMode="auto">
          <a:xfrm>
            <a:off x="27058" y="3705600"/>
            <a:ext cx="3433391" cy="3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8" t="7914" r="60028" b="38388"/>
          <a:stretch/>
        </p:blipFill>
        <p:spPr bwMode="auto">
          <a:xfrm>
            <a:off x="3626556" y="3679949"/>
            <a:ext cx="2536601" cy="317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457200" y="274638"/>
            <a:ext cx="8229600" cy="633412"/>
          </a:xfrm>
          <a:ln>
            <a:miter/>
          </a:ln>
        </p:spPr>
        <p:txBody>
          <a:bodyPr/>
          <a:lstStyle/>
          <a:p>
            <a:pPr eaLnBrk="1" hangingPunct="1">
              <a:defRPr/>
            </a:pPr>
            <a:r>
              <a:rPr lang="sr-Latn-C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MAXILLA – </a:t>
            </a:r>
            <a:r>
              <a:rPr lang="sr-Cyrl-C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ГОРЊА</a:t>
            </a:r>
            <a:r>
              <a:rPr lang="sr-Latn-C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ВИЛИЦА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908050"/>
            <a:ext cx="8642350" cy="5689600"/>
          </a:xfrm>
          <a:ln>
            <a:miter/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CORPUS MAXILLAE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F.anterior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: fossa canina, foramen infraorbitale – (a.n.infraorbitalis),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предња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ивица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- incisura nasalis, spina nasalis anterior,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горња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ивица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- margo infraorbitalis,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задња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ивица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- crista infrazygomatica,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доња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ивица</a:t>
            </a:r>
            <a:r>
              <a:rPr lang="sr-Latn-C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- pr.alveolaris</a:t>
            </a: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5" r="38170" b="39178"/>
          <a:stretch>
            <a:fillRect/>
          </a:stretch>
        </p:blipFill>
        <p:spPr bwMode="auto">
          <a:xfrm>
            <a:off x="4504660" y="2780928"/>
            <a:ext cx="4610100" cy="39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3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2" t="10493" r="35597" b="8839"/>
          <a:stretch>
            <a:fillRect/>
          </a:stretch>
        </p:blipFill>
        <p:spPr bwMode="auto">
          <a:xfrm>
            <a:off x="611560" y="3182753"/>
            <a:ext cx="3433391" cy="3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2555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theme/theme1.xml><?xml version="1.0" encoding="utf-8"?>
<a:theme xmlns:a="http://schemas.openxmlformats.org/drawingml/2006/main" name="Stream">
  <a:themeElements>
    <a:clrScheme name="">
      <a:dk1>
        <a:srgbClr val="FFFFFF"/>
      </a:dk1>
      <a:lt1>
        <a:srgbClr val="666699"/>
      </a:lt1>
      <a:dk2>
        <a:srgbClr val="DFDFE9"/>
      </a:dk2>
      <a:lt2>
        <a:srgbClr val="3E3E5C"/>
      </a:lt2>
      <a:accent1>
        <a:srgbClr val="CC66FF"/>
      </a:accent1>
      <a:accent2>
        <a:srgbClr val="679ACD"/>
      </a:accent2>
      <a:accent3>
        <a:srgbClr val="B9B9CA"/>
      </a:accent3>
      <a:accent4>
        <a:srgbClr val="DCDCDC"/>
      </a:accent4>
      <a:accent5>
        <a:srgbClr val="E2B9FF"/>
      </a:accent5>
      <a:accent6>
        <a:srgbClr val="5C8AB8"/>
      </a:accent6>
      <a:hlink>
        <a:srgbClr val="CCECFF"/>
      </a:hlink>
      <a:folHlink>
        <a:srgbClr val="CCCCFF"/>
      </a:folHlink>
    </a:clrScheme>
    <a:fontScheme name="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3873</TotalTime>
  <Pages>0</Pages>
  <Words>426</Words>
  <Characters>0</Characters>
  <Application>Microsoft Office PowerPoint</Application>
  <DocSecurity>0</DocSecurity>
  <PresentationFormat>On-screen Show (4:3)</PresentationFormat>
  <Lines>0</Lines>
  <Paragraphs>73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SimSun</vt:lpstr>
      <vt:lpstr>Arial</vt:lpstr>
      <vt:lpstr>Times New Roman</vt:lpstr>
      <vt:lpstr>Wingdings</vt:lpstr>
      <vt:lpstr>Stream</vt:lpstr>
      <vt:lpstr> КОСТИ  ЛИЦА</vt:lpstr>
      <vt:lpstr>КОСТИ  ЛИЦА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MAXILLA – ГОРЊА ВИЛИЦА</vt:lpstr>
      <vt:lpstr>MAXILLA – ГОРЊА ВИЛИЦА</vt:lpstr>
      <vt:lpstr>MAXILLA – ГОРЊА ВИЛИЦА</vt:lpstr>
      <vt:lpstr>MAXILLA – ГОРЊА ВИЛИЦА</vt:lpstr>
      <vt:lpstr>PowerPoint Presentation</vt:lpstr>
      <vt:lpstr>MAXILLA – ГОРЊА ВИЛИЦА</vt:lpstr>
      <vt:lpstr>MAXILLA </vt:lpstr>
      <vt:lpstr>MAXILLA </vt:lpstr>
      <vt:lpstr>PowerPoint Presentation</vt:lpstr>
      <vt:lpstr>OS PALATINUM – НЕПЧАНА КОСТ</vt:lpstr>
      <vt:lpstr>OS PALATINUM – НЕПЧАНА КОСТ</vt:lpstr>
      <vt:lpstr>OS PALATINUM – НЕПЧАНА КОСТ</vt:lpstr>
      <vt:lpstr>OS PALATINUM</vt:lpstr>
      <vt:lpstr>PowerPoint Presentation</vt:lpstr>
      <vt:lpstr>FOSSA PTERYGOPALATINA</vt:lpstr>
      <vt:lpstr>PowerPoint Presentation</vt:lpstr>
      <vt:lpstr>PowerPoint Presentation</vt:lpstr>
    </vt:vector>
  </TitlesOfParts>
  <Manager/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IvanM</dc:creator>
  <cp:keywords/>
  <dc:description/>
  <cp:lastModifiedBy>Win10</cp:lastModifiedBy>
  <cp:revision>42</cp:revision>
  <dcterms:created xsi:type="dcterms:W3CDTF">2008-01-22T18:44:24Z</dcterms:created>
  <dcterms:modified xsi:type="dcterms:W3CDTF">2020-09-30T07:42:04Z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1033-10.1.0.5674</vt:lpwstr>
  </property>
</Properties>
</file>